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3" r:id="rId2"/>
    <p:sldId id="333" r:id="rId3"/>
    <p:sldId id="309" r:id="rId4"/>
    <p:sldId id="315" r:id="rId5"/>
    <p:sldId id="318" r:id="rId6"/>
    <p:sldId id="317" r:id="rId7"/>
    <p:sldId id="319" r:id="rId8"/>
    <p:sldId id="320" r:id="rId9"/>
    <p:sldId id="321" r:id="rId10"/>
    <p:sldId id="322" r:id="rId11"/>
    <p:sldId id="327" r:id="rId12"/>
    <p:sldId id="328" r:id="rId13"/>
    <p:sldId id="331" r:id="rId14"/>
    <p:sldId id="332" r:id="rId15"/>
    <p:sldId id="334" r:id="rId16"/>
    <p:sldId id="330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110" d="100"/>
          <a:sy n="110" d="100"/>
        </p:scale>
        <p:origin x="165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B92CB-C059-4E21-A226-35375BD73026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9A3A4-C718-4122-B36C-78E77E7D90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08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9A3A4-C718-4122-B36C-78E77E7D90D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05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9A3A4-C718-4122-B36C-78E77E7D90D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05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9A3A4-C718-4122-B36C-78E77E7D90D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05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9A3A4-C718-4122-B36C-78E77E7D90D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05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9A3A4-C718-4122-B36C-78E77E7D90D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05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9A3A4-C718-4122-B36C-78E77E7D90D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16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9A3A4-C718-4122-B36C-78E77E7D90D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05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9A3A4-C718-4122-B36C-78E77E7D90D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05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9A3A4-C718-4122-B36C-78E77E7D90D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05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9A3A4-C718-4122-B36C-78E77E7D90D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05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9A3A4-C718-4122-B36C-78E77E7D90D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05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9A3A4-C718-4122-B36C-78E77E7D90D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05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9A3A4-C718-4122-B36C-78E77E7D90D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05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9A3A4-C718-4122-B36C-78E77E7D90D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05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9A3A4-C718-4122-B36C-78E77E7D90D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05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86D6-3DB6-4C8F-A308-97E18B33E1C8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F1D7E-8D71-48DF-813C-5A68EA624C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86D6-3DB6-4C8F-A308-97E18B33E1C8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F1D7E-8D71-48DF-813C-5A68EA624C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86D6-3DB6-4C8F-A308-97E18B33E1C8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F1D7E-8D71-48DF-813C-5A68EA624C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496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B1F7C6B3-4CF2-4270-9C7C-76816C171814}" type="datetimeFigureOut">
              <a:rPr lang="en-GB" smtClean="0"/>
              <a:t>10/Jul/2018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E80A6DE2-6F7B-43C0-9D96-19DAF064C24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392488" y="548680"/>
            <a:ext cx="4716016" cy="6779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78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86D6-3DB6-4C8F-A308-97E18B33E1C8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F1D7E-8D71-48DF-813C-5A68EA624C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86D6-3DB6-4C8F-A308-97E18B33E1C8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F1D7E-8D71-48DF-813C-5A68EA624C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86D6-3DB6-4C8F-A308-97E18B33E1C8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F1D7E-8D71-48DF-813C-5A68EA624C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86D6-3DB6-4C8F-A308-97E18B33E1C8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F1D7E-8D71-48DF-813C-5A68EA624C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86D6-3DB6-4C8F-A308-97E18B33E1C8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F1D7E-8D71-48DF-813C-5A68EA624C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86D6-3DB6-4C8F-A308-97E18B33E1C8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F1D7E-8D71-48DF-813C-5A68EA624C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86D6-3DB6-4C8F-A308-97E18B33E1C8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F1D7E-8D71-48DF-813C-5A68EA624C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86D6-3DB6-4C8F-A308-97E18B33E1C8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F1D7E-8D71-48DF-813C-5A68EA624C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386D6-3DB6-4C8F-A308-97E18B33E1C8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F1D7E-8D71-48DF-813C-5A68EA624C9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" t="52421" r="7939" b="30447"/>
          <a:stretch/>
        </p:blipFill>
        <p:spPr bwMode="auto">
          <a:xfrm>
            <a:off x="683568" y="0"/>
            <a:ext cx="8460432" cy="125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3" t="6755" r="6107" b="5443"/>
          <a:stretch/>
        </p:blipFill>
        <p:spPr>
          <a:xfrm>
            <a:off x="35483" y="137119"/>
            <a:ext cx="978290" cy="9853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" t="20286"/>
          <a:stretch/>
        </p:blipFill>
        <p:spPr bwMode="auto">
          <a:xfrm>
            <a:off x="0" y="0"/>
            <a:ext cx="9972600" cy="68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805264"/>
            <a:ext cx="2571328" cy="74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44016" y="2247007"/>
            <a:ext cx="3563888" cy="67793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Supplying the critical industry’s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" y="12126"/>
            <a:ext cx="1763688" cy="177281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BAE71C4-5B45-468D-93C0-40DFCBB02A88}"/>
              </a:ext>
            </a:extLst>
          </p:cNvPr>
          <p:cNvSpPr txBox="1">
            <a:spLocks/>
          </p:cNvSpPr>
          <p:nvPr/>
        </p:nvSpPr>
        <p:spPr>
          <a:xfrm>
            <a:off x="0" y="6158092"/>
            <a:ext cx="3563888" cy="677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AEU00134 ISS 01</a:t>
            </a:r>
            <a:endParaRPr lang="en-GB" sz="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59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2"/>
          <p:cNvSpPr>
            <a:spLocks noChangeArrowheads="1"/>
          </p:cNvSpPr>
          <p:nvPr/>
        </p:nvSpPr>
        <p:spPr bwMode="auto">
          <a:xfrm>
            <a:off x="-36512" y="764704"/>
            <a:ext cx="9144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The validation Process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2225" y="1412776"/>
            <a:ext cx="8229600" cy="604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400" dirty="0">
                <a:solidFill>
                  <a:schemeClr val="tx2"/>
                </a:solidFill>
              </a:rPr>
              <a:t>THE FOUR STAGES OF ON-SITE VALIDATION OF A PROCESS.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60466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2400" dirty="0">
                <a:solidFill>
                  <a:schemeClr val="tx2"/>
                </a:solidFill>
              </a:rPr>
              <a:t>Design Qualification (DQ) – static testing to verify that the design meets the URS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3760441"/>
            <a:ext cx="8229600" cy="604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chemeClr val="tx2"/>
                </a:solidFill>
              </a:rPr>
              <a:t>Operational Qualification (OQ) – dynamic testing to verify that the </a:t>
            </a:r>
            <a:r>
              <a:rPr lang="en-GB" sz="2400" dirty="0" err="1">
                <a:solidFill>
                  <a:schemeClr val="tx2"/>
                </a:solidFill>
              </a:rPr>
              <a:t>equipments</a:t>
            </a:r>
            <a:r>
              <a:rPr lang="en-GB" sz="2400" dirty="0">
                <a:solidFill>
                  <a:schemeClr val="tx2"/>
                </a:solidFill>
              </a:rPr>
              <a:t> safety and quality critical features work correctly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86600" y="4552529"/>
            <a:ext cx="8229600" cy="604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chemeClr val="tx2"/>
                </a:solidFill>
              </a:rPr>
              <a:t>Performance Qualification (PQ) – dynamic testing to verify long term performance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67544" y="2924944"/>
            <a:ext cx="8229600" cy="604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chemeClr val="tx2"/>
                </a:solidFill>
              </a:rPr>
              <a:t>Installation Qualification (IQ) – static testing to verify that the installation is as designed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46856" y="5272609"/>
            <a:ext cx="8229600" cy="604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400" dirty="0">
                <a:solidFill>
                  <a:schemeClr val="tx2"/>
                </a:solidFill>
              </a:rPr>
              <a:t>Test protocols are raised to define and record the tests being carried out at each stage</a:t>
            </a:r>
          </a:p>
        </p:txBody>
      </p:sp>
    </p:spTree>
    <p:extLst>
      <p:ext uri="{BB962C8B-B14F-4D97-AF65-F5344CB8AC3E}">
        <p14:creationId xmlns:p14="http://schemas.microsoft.com/office/powerpoint/2010/main" val="196946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" grpId="0" build="p"/>
      <p:bldP spid="8" grpId="0"/>
      <p:bldP spid="10" grpId="0"/>
      <p:bldP spid="13" grpId="0" build="p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2"/>
          <p:cNvSpPr>
            <a:spLocks noChangeArrowheads="1"/>
          </p:cNvSpPr>
          <p:nvPr/>
        </p:nvSpPr>
        <p:spPr bwMode="auto">
          <a:xfrm>
            <a:off x="-36512" y="764704"/>
            <a:ext cx="9144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Documentation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20688" y="1484784"/>
            <a:ext cx="8229600" cy="60466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2400" dirty="0">
                <a:solidFill>
                  <a:schemeClr val="tx2"/>
                </a:solidFill>
              </a:rPr>
              <a:t>Documentation proves that we have followed our validated processes</a:t>
            </a:r>
          </a:p>
          <a:p>
            <a:pPr marL="0" lvl="0" indent="0">
              <a:buNone/>
            </a:pPr>
            <a:r>
              <a:rPr lang="en-GB" sz="2400" dirty="0">
                <a:solidFill>
                  <a:schemeClr val="tx2"/>
                </a:solidFill>
              </a:rPr>
              <a:t>It shows we know what we did, when we did it, who it was done by and why it was done</a:t>
            </a:r>
          </a:p>
          <a:p>
            <a:pPr marL="0" lvl="0" indent="0">
              <a:buNone/>
            </a:pPr>
            <a:r>
              <a:rPr lang="en-GB" sz="2400" dirty="0">
                <a:solidFill>
                  <a:schemeClr val="tx2"/>
                </a:solidFill>
              </a:rPr>
              <a:t>It allows traceability of every decision taken, every action carried out and every product produced</a:t>
            </a:r>
          </a:p>
          <a:p>
            <a:pPr marL="0" lvl="0" indent="0">
              <a:buNone/>
            </a:pPr>
            <a:r>
              <a:rPr lang="en-GB" sz="2400" dirty="0">
                <a:solidFill>
                  <a:schemeClr val="tx2"/>
                </a:solidFill>
              </a:rPr>
              <a:t>It is a critical part of cGMP</a:t>
            </a:r>
          </a:p>
          <a:p>
            <a:pPr marL="0" lvl="0" indent="0">
              <a:buNone/>
            </a:pPr>
            <a:br>
              <a:rPr lang="en-GB" sz="2400" dirty="0">
                <a:solidFill>
                  <a:schemeClr val="tx2"/>
                </a:solidFill>
              </a:rPr>
            </a:br>
            <a:r>
              <a:rPr lang="en-GB" sz="2400" i="1" dirty="0">
                <a:solidFill>
                  <a:schemeClr val="tx2"/>
                </a:solidFill>
              </a:rPr>
              <a:t>‘If it’s not written down it’s a rumour….If it’s not signed and dated it’s graffiti’ </a:t>
            </a:r>
            <a:r>
              <a:rPr lang="en-GB" sz="2400" dirty="0">
                <a:solidFill>
                  <a:schemeClr val="tx2"/>
                </a:solidFill>
              </a:rPr>
              <a:t>A quote from an FDA auditor</a:t>
            </a:r>
          </a:p>
          <a:p>
            <a:pPr marL="0" lvl="0" indent="0">
              <a:buNone/>
            </a:pP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44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2"/>
          <p:cNvSpPr>
            <a:spLocks noChangeArrowheads="1"/>
          </p:cNvSpPr>
          <p:nvPr/>
        </p:nvSpPr>
        <p:spPr bwMode="auto">
          <a:xfrm>
            <a:off x="-36512" y="764704"/>
            <a:ext cx="9144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Change Control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20688" y="1484784"/>
            <a:ext cx="8229600" cy="60466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2400" dirty="0">
                <a:solidFill>
                  <a:schemeClr val="tx2"/>
                </a:solidFill>
              </a:rPr>
              <a:t>Once validated, a process CAN NOT be changed without being re-validated and approved.</a:t>
            </a:r>
          </a:p>
          <a:p>
            <a:pPr marL="0" lvl="0" indent="0">
              <a:buNone/>
            </a:pPr>
            <a:r>
              <a:rPr lang="en-GB" sz="2400" dirty="0">
                <a:solidFill>
                  <a:schemeClr val="tx2"/>
                </a:solidFill>
              </a:rPr>
              <a:t>Any change MUST be assessed to identify any associated risks</a:t>
            </a:r>
          </a:p>
          <a:p>
            <a:pPr marL="0" lvl="0" indent="0">
              <a:buNone/>
            </a:pPr>
            <a:r>
              <a:rPr lang="en-GB" sz="2400" dirty="0">
                <a:solidFill>
                  <a:schemeClr val="tx2"/>
                </a:solidFill>
              </a:rPr>
              <a:t>The level of validation depends upon these risks</a:t>
            </a:r>
          </a:p>
          <a:p>
            <a:pPr marL="0" lvl="0" indent="0">
              <a:buNone/>
            </a:pPr>
            <a:r>
              <a:rPr lang="en-GB" sz="2400" dirty="0">
                <a:solidFill>
                  <a:schemeClr val="tx2"/>
                </a:solidFill>
              </a:rPr>
              <a:t>Appropriate, stringent change controls MUST be applied.</a:t>
            </a:r>
          </a:p>
          <a:p>
            <a:pPr marL="0" lvl="0" indent="0">
              <a:buNone/>
            </a:pPr>
            <a:r>
              <a:rPr lang="en-GB" sz="2400" dirty="0">
                <a:solidFill>
                  <a:schemeClr val="tx2"/>
                </a:solidFill>
              </a:rPr>
              <a:t>Customer approval MUST be given or a rationale as to why not, provided. This includes ANY changes to: equipment, re-location, documentation, material, chemicals, processing conditions, labelling, suppliers. </a:t>
            </a:r>
          </a:p>
          <a:p>
            <a:pPr marL="0" lvl="0" indent="0">
              <a:buNone/>
            </a:pPr>
            <a:r>
              <a:rPr lang="en-GB" sz="2400" dirty="0">
                <a:solidFill>
                  <a:schemeClr val="tx2"/>
                </a:solidFill>
              </a:rPr>
              <a:t>Once a process has been validated it is very expensive to re-validate.</a:t>
            </a:r>
          </a:p>
          <a:p>
            <a:pPr marL="0" lvl="0" indent="0">
              <a:buNone/>
            </a:pPr>
            <a:r>
              <a:rPr lang="en-GB" sz="2400" dirty="0">
                <a:solidFill>
                  <a:schemeClr val="tx2"/>
                </a:solidFill>
              </a:rPr>
              <a:t>There must be very good reason for a customer to consider allowing a change to be made.</a:t>
            </a:r>
          </a:p>
          <a:p>
            <a:pPr marL="0" lvl="0" indent="0">
              <a:buNone/>
            </a:pP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5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2"/>
          <p:cNvSpPr>
            <a:spLocks noChangeArrowheads="1"/>
          </p:cNvSpPr>
          <p:nvPr/>
        </p:nvSpPr>
        <p:spPr bwMode="auto">
          <a:xfrm>
            <a:off x="-36512" y="764704"/>
            <a:ext cx="9144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Golden rules of cGMP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7504" y="1260004"/>
            <a:ext cx="8856984" cy="6046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tx2"/>
                </a:solidFill>
              </a:rPr>
              <a:t>Processes </a:t>
            </a:r>
            <a:r>
              <a:rPr lang="en-GB" sz="2400" b="1" dirty="0">
                <a:solidFill>
                  <a:schemeClr val="tx2"/>
                </a:solidFill>
              </a:rPr>
              <a:t>MUST</a:t>
            </a:r>
            <a:r>
              <a:rPr lang="en-GB" sz="2400" dirty="0">
                <a:solidFill>
                  <a:schemeClr val="tx2"/>
                </a:solidFill>
              </a:rPr>
              <a:t> be validated and </a:t>
            </a:r>
            <a:r>
              <a:rPr lang="en-GB" sz="2400" b="1" dirty="0">
                <a:solidFill>
                  <a:schemeClr val="tx2"/>
                </a:solidFill>
              </a:rPr>
              <a:t>NOT</a:t>
            </a:r>
            <a:r>
              <a:rPr lang="en-GB" sz="2400" dirty="0">
                <a:solidFill>
                  <a:schemeClr val="tx2"/>
                </a:solidFill>
              </a:rPr>
              <a:t> changed without authorisation</a:t>
            </a:r>
          </a:p>
          <a:p>
            <a:pPr marL="0" lvl="0" indent="0">
              <a:buNone/>
            </a:pPr>
            <a:r>
              <a:rPr lang="en-GB" sz="2400" dirty="0">
                <a:solidFill>
                  <a:schemeClr val="tx2"/>
                </a:solidFill>
              </a:rPr>
              <a:t>ALWAYS follow procedures &amp; instructions </a:t>
            </a:r>
            <a:r>
              <a:rPr lang="en-GB" sz="2400" b="1" dirty="0">
                <a:solidFill>
                  <a:schemeClr val="tx2"/>
                </a:solidFill>
              </a:rPr>
              <a:t>EXACTLY</a:t>
            </a:r>
            <a:r>
              <a:rPr lang="en-GB" sz="2400" dirty="0">
                <a:solidFill>
                  <a:schemeClr val="tx2"/>
                </a:solidFill>
              </a:rPr>
              <a:t>! </a:t>
            </a:r>
          </a:p>
          <a:p>
            <a:pPr marL="0" lvl="0" indent="0">
              <a:buNone/>
            </a:pPr>
            <a:r>
              <a:rPr lang="en-GB" sz="2400" dirty="0">
                <a:solidFill>
                  <a:schemeClr val="tx2"/>
                </a:solidFill>
              </a:rPr>
              <a:t>Do </a:t>
            </a:r>
            <a:r>
              <a:rPr lang="en-GB" sz="2400" b="1" dirty="0">
                <a:solidFill>
                  <a:schemeClr val="tx2"/>
                </a:solidFill>
              </a:rPr>
              <a:t>NOT</a:t>
            </a:r>
            <a:r>
              <a:rPr lang="en-GB" sz="2400" dirty="0">
                <a:solidFill>
                  <a:schemeClr val="tx2"/>
                </a:solidFill>
              </a:rPr>
              <a:t> carry out a task for which you do not feel competent</a:t>
            </a:r>
          </a:p>
          <a:p>
            <a:pPr marL="0" lvl="0" indent="0">
              <a:buNone/>
            </a:pPr>
            <a:r>
              <a:rPr lang="en-GB" sz="2400" dirty="0">
                <a:solidFill>
                  <a:schemeClr val="tx2"/>
                </a:solidFill>
              </a:rPr>
              <a:t>All actions </a:t>
            </a:r>
            <a:r>
              <a:rPr lang="en-GB" sz="2400" b="1" dirty="0">
                <a:solidFill>
                  <a:schemeClr val="tx2"/>
                </a:solidFill>
              </a:rPr>
              <a:t>MUST</a:t>
            </a:r>
            <a:r>
              <a:rPr lang="en-GB" sz="2400" dirty="0">
                <a:solidFill>
                  <a:schemeClr val="tx2"/>
                </a:solidFill>
              </a:rPr>
              <a:t> be documented!</a:t>
            </a:r>
          </a:p>
          <a:p>
            <a:pPr marL="0" lvl="0" indent="0">
              <a:buNone/>
            </a:pPr>
            <a:r>
              <a:rPr lang="en-GB" sz="2400" dirty="0">
                <a:solidFill>
                  <a:schemeClr val="tx2"/>
                </a:solidFill>
              </a:rPr>
              <a:t>Everything documented </a:t>
            </a:r>
            <a:r>
              <a:rPr lang="en-GB" sz="2400" b="1" dirty="0">
                <a:solidFill>
                  <a:schemeClr val="tx2"/>
                </a:solidFill>
              </a:rPr>
              <a:t>MUST</a:t>
            </a:r>
            <a:r>
              <a:rPr lang="en-GB" sz="2400" dirty="0">
                <a:solidFill>
                  <a:schemeClr val="tx2"/>
                </a:solidFill>
              </a:rPr>
              <a:t> be signed and dated! </a:t>
            </a:r>
          </a:p>
          <a:p>
            <a:pPr marL="0" lvl="0" indent="0">
              <a:buNone/>
            </a:pPr>
            <a:r>
              <a:rPr lang="en-GB" sz="2400" dirty="0">
                <a:solidFill>
                  <a:schemeClr val="tx2"/>
                </a:solidFill>
              </a:rPr>
              <a:t>ALWAYS use the </a:t>
            </a:r>
            <a:r>
              <a:rPr lang="en-GB" sz="2400" dirty="0" err="1">
                <a:solidFill>
                  <a:schemeClr val="tx2"/>
                </a:solidFill>
              </a:rPr>
              <a:t>dd</a:t>
            </a:r>
            <a:r>
              <a:rPr lang="en-GB" sz="2400" dirty="0">
                <a:solidFill>
                  <a:schemeClr val="tx2"/>
                </a:solidFill>
              </a:rPr>
              <a:t>/mmm/</a:t>
            </a:r>
            <a:r>
              <a:rPr lang="en-GB" sz="2400" dirty="0" err="1">
                <a:solidFill>
                  <a:schemeClr val="tx2"/>
                </a:solidFill>
              </a:rPr>
              <a:t>yy</a:t>
            </a:r>
            <a:r>
              <a:rPr lang="en-GB" sz="2400" dirty="0">
                <a:solidFill>
                  <a:schemeClr val="tx2"/>
                </a:solidFill>
              </a:rPr>
              <a:t> or </a:t>
            </a:r>
            <a:r>
              <a:rPr lang="en-GB" sz="2400" dirty="0" err="1">
                <a:solidFill>
                  <a:schemeClr val="tx2"/>
                </a:solidFill>
              </a:rPr>
              <a:t>dd</a:t>
            </a:r>
            <a:r>
              <a:rPr lang="en-GB" sz="2400" dirty="0">
                <a:solidFill>
                  <a:schemeClr val="tx2"/>
                </a:solidFill>
              </a:rPr>
              <a:t>/mmm/</a:t>
            </a:r>
            <a:r>
              <a:rPr lang="en-GB" sz="2400" dirty="0" err="1">
                <a:solidFill>
                  <a:schemeClr val="tx2"/>
                </a:solidFill>
              </a:rPr>
              <a:t>yyyy</a:t>
            </a:r>
            <a:r>
              <a:rPr lang="en-GB" sz="2400" dirty="0">
                <a:solidFill>
                  <a:schemeClr val="tx2"/>
                </a:solidFill>
              </a:rPr>
              <a:t> date format!</a:t>
            </a:r>
          </a:p>
          <a:p>
            <a:pPr marL="0" lvl="0" indent="0">
              <a:buNone/>
            </a:pPr>
            <a:r>
              <a:rPr lang="en-GB" sz="2400" dirty="0">
                <a:solidFill>
                  <a:schemeClr val="tx2"/>
                </a:solidFill>
              </a:rPr>
              <a:t>Changes to paperwork </a:t>
            </a:r>
            <a:r>
              <a:rPr lang="en-GB" sz="2400" b="1" dirty="0">
                <a:solidFill>
                  <a:schemeClr val="tx2"/>
                </a:solidFill>
              </a:rPr>
              <a:t>MUST </a:t>
            </a:r>
            <a:r>
              <a:rPr lang="en-GB" sz="2400" dirty="0">
                <a:solidFill>
                  <a:schemeClr val="tx2"/>
                </a:solidFill>
              </a:rPr>
              <a:t>not obliterate the original information.</a:t>
            </a:r>
          </a:p>
          <a:p>
            <a:pPr marL="0" lvl="0" indent="0">
              <a:buNone/>
            </a:pPr>
            <a:r>
              <a:rPr lang="en-GB" sz="2400" dirty="0">
                <a:solidFill>
                  <a:schemeClr val="tx2"/>
                </a:solidFill>
              </a:rPr>
              <a:t>The reasons for any such changes </a:t>
            </a:r>
            <a:r>
              <a:rPr lang="en-GB" sz="2400" b="1" dirty="0">
                <a:solidFill>
                  <a:schemeClr val="tx2"/>
                </a:solidFill>
              </a:rPr>
              <a:t>MUST</a:t>
            </a:r>
            <a:r>
              <a:rPr lang="en-GB" sz="2400" dirty="0">
                <a:solidFill>
                  <a:schemeClr val="tx2"/>
                </a:solidFill>
              </a:rPr>
              <a:t> be clear or explained!</a:t>
            </a:r>
          </a:p>
          <a:p>
            <a:pPr marL="0" lvl="0" indent="0">
              <a:buNone/>
            </a:pPr>
            <a:r>
              <a:rPr lang="en-GB" sz="2400" b="1" dirty="0">
                <a:solidFill>
                  <a:schemeClr val="tx2"/>
                </a:solidFill>
              </a:rPr>
              <a:t>Always</a:t>
            </a:r>
            <a:r>
              <a:rPr lang="en-GB" sz="2400" dirty="0">
                <a:solidFill>
                  <a:schemeClr val="tx2"/>
                </a:solidFill>
              </a:rPr>
              <a:t> be on the look out for mistakes, defects, changes or unusual events and report them immediately.</a:t>
            </a:r>
          </a:p>
          <a:p>
            <a:pPr marL="0" lvl="0" indent="0">
              <a:buNone/>
            </a:pPr>
            <a:r>
              <a:rPr lang="en-GB" sz="2400" dirty="0">
                <a:solidFill>
                  <a:schemeClr val="tx2"/>
                </a:solidFill>
              </a:rPr>
              <a:t>Do</a:t>
            </a:r>
            <a:r>
              <a:rPr lang="en-GB" sz="2400" b="1" dirty="0">
                <a:solidFill>
                  <a:schemeClr val="tx2"/>
                </a:solidFill>
              </a:rPr>
              <a:t> </a:t>
            </a:r>
            <a:r>
              <a:rPr lang="en-GB" sz="2400" b="1">
                <a:solidFill>
                  <a:schemeClr val="tx2"/>
                </a:solidFill>
              </a:rPr>
              <a:t>NOT</a:t>
            </a:r>
            <a:r>
              <a:rPr lang="en-GB" sz="2400">
                <a:solidFill>
                  <a:schemeClr val="tx2"/>
                </a:solidFill>
              </a:rPr>
              <a:t> allow eating</a:t>
            </a:r>
            <a:r>
              <a:rPr lang="en-GB" sz="2400" dirty="0">
                <a:solidFill>
                  <a:schemeClr val="tx2"/>
                </a:solidFill>
              </a:rPr>
              <a:t>, drinking, smoking or personal medication in the manufacturing areas!</a:t>
            </a:r>
          </a:p>
          <a:p>
            <a:pPr marL="0" lvl="0" indent="0">
              <a:buNone/>
            </a:pPr>
            <a:r>
              <a:rPr lang="en-GB" sz="2400" b="1" dirty="0">
                <a:solidFill>
                  <a:schemeClr val="tx2"/>
                </a:solidFill>
              </a:rPr>
              <a:t>NEVER</a:t>
            </a:r>
            <a:r>
              <a:rPr lang="en-GB" sz="2400" dirty="0">
                <a:solidFill>
                  <a:schemeClr val="tx2"/>
                </a:solidFill>
              </a:rPr>
              <a:t> guess - If in doubt ASK!</a:t>
            </a:r>
          </a:p>
          <a:p>
            <a:pPr marL="0" lvl="0" indent="0">
              <a:buNone/>
            </a:pPr>
            <a:endParaRPr lang="en-GB" sz="2400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69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2"/>
          <p:cNvSpPr>
            <a:spLocks noChangeArrowheads="1"/>
          </p:cNvSpPr>
          <p:nvPr/>
        </p:nvSpPr>
        <p:spPr bwMode="auto">
          <a:xfrm>
            <a:off x="-36512" y="764704"/>
            <a:ext cx="9144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Summary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9608" y="1700808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cGMP is simple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05144" y="30689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chemeClr val="tx2"/>
                </a:solidFill>
              </a:rPr>
              <a:t>Define it 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06896" y="23488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chemeClr val="tx2"/>
                </a:solidFill>
              </a:rPr>
              <a:t>Find a way of achieving what is required.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73504" y="39421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chemeClr val="tx2"/>
                </a:solidFill>
              </a:rPr>
              <a:t>Sustain it </a:t>
            </a:r>
          </a:p>
        </p:txBody>
      </p:sp>
    </p:spTree>
    <p:extLst>
      <p:ext uri="{BB962C8B-B14F-4D97-AF65-F5344CB8AC3E}">
        <p14:creationId xmlns:p14="http://schemas.microsoft.com/office/powerpoint/2010/main" val="179223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2"/>
          <p:cNvSpPr>
            <a:spLocks noChangeArrowheads="1"/>
          </p:cNvSpPr>
          <p:nvPr/>
        </p:nvSpPr>
        <p:spPr bwMode="auto">
          <a:xfrm>
            <a:off x="-36512" y="764704"/>
            <a:ext cx="9144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Summary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9608" y="1700808"/>
            <a:ext cx="8229600" cy="1143000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When we are making, testing, packing what might appear to be insignificant parts, remember…….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06896" y="35101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chemeClr val="tx2"/>
                </a:solidFill>
              </a:rPr>
              <a:t>We are all passengers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06896" y="27180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chemeClr val="tx2"/>
                </a:solidFill>
              </a:rPr>
              <a:t>We are all patients.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73504" y="39421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DDAA62-3D1F-4479-BD7E-12A6D2C63FF3}"/>
              </a:ext>
            </a:extLst>
          </p:cNvPr>
          <p:cNvSpPr txBox="1">
            <a:spLocks/>
          </p:cNvSpPr>
          <p:nvPr/>
        </p:nvSpPr>
        <p:spPr>
          <a:xfrm>
            <a:off x="806896" y="43742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chemeClr val="tx2"/>
                </a:solidFill>
              </a:rPr>
              <a:t>Most of us drive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E1623F3-EABC-422F-AB73-7A0775448288}"/>
              </a:ext>
            </a:extLst>
          </p:cNvPr>
          <p:cNvSpPr txBox="1">
            <a:spLocks/>
          </p:cNvSpPr>
          <p:nvPr/>
        </p:nvSpPr>
        <p:spPr>
          <a:xfrm>
            <a:off x="806896" y="51331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chemeClr val="tx2"/>
                </a:solidFill>
              </a:rPr>
              <a:t>Our own safety depends on cGMP</a:t>
            </a:r>
          </a:p>
        </p:txBody>
      </p:sp>
    </p:spTree>
    <p:extLst>
      <p:ext uri="{BB962C8B-B14F-4D97-AF65-F5344CB8AC3E}">
        <p14:creationId xmlns:p14="http://schemas.microsoft.com/office/powerpoint/2010/main" val="390148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2"/>
          <p:cNvSpPr>
            <a:spLocks noChangeArrowheads="1"/>
          </p:cNvSpPr>
          <p:nvPr/>
        </p:nvSpPr>
        <p:spPr bwMode="auto">
          <a:xfrm>
            <a:off x="-36512" y="764704"/>
            <a:ext cx="9144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Summary</a:t>
            </a:r>
          </a:p>
        </p:txBody>
      </p:sp>
      <p:pic>
        <p:nvPicPr>
          <p:cNvPr id="4" name="Picture 7" descr="Daisy-4_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293096"/>
            <a:ext cx="1816216" cy="262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328863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283965"/>
            <a:ext cx="1799184" cy="303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18" y="3789040"/>
            <a:ext cx="2328864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0215" y="1283965"/>
            <a:ext cx="2514843" cy="17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474965"/>
            <a:ext cx="2328863" cy="148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2520280" cy="182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85126" y="346725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GMP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34888" y="48062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tx2"/>
                </a:solidFill>
              </a:rPr>
              <a:t>IT’S A PROMISE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06896" y="408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tx2"/>
                </a:solidFill>
              </a:rPr>
              <a:t>IT’S NOT AN AIM</a:t>
            </a:r>
          </a:p>
        </p:txBody>
      </p:sp>
    </p:spTree>
    <p:extLst>
      <p:ext uri="{BB962C8B-B14F-4D97-AF65-F5344CB8AC3E}">
        <p14:creationId xmlns:p14="http://schemas.microsoft.com/office/powerpoint/2010/main" val="72748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2"/>
          <p:cNvSpPr>
            <a:spLocks noChangeArrowheads="1"/>
          </p:cNvSpPr>
          <p:nvPr/>
        </p:nvSpPr>
        <p:spPr bwMode="auto">
          <a:xfrm>
            <a:off x="-36512" y="764704"/>
            <a:ext cx="9144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GB" sz="36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3692" y="1484784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Understanding the requirements of our customers can be difficult.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692" y="2204864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We have always been encouraged to look for better, quicker, more efficient and easier ways of working.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692" y="2924944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With certain customers work we are not allowed to change or even improve unless the customer agrees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5028" y="3645024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In some cases, we can’t even change the colour of the pen we use to sign documents.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2084" y="4365104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The aim of this presentation is to explain why we ask our team to work in ways that are controlled to a degree that can seem illogical, even ridiculous.</a:t>
            </a:r>
          </a:p>
        </p:txBody>
      </p:sp>
    </p:spTree>
    <p:extLst>
      <p:ext uri="{BB962C8B-B14F-4D97-AF65-F5344CB8AC3E}">
        <p14:creationId xmlns:p14="http://schemas.microsoft.com/office/powerpoint/2010/main" val="17498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7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2"/>
          <p:cNvSpPr>
            <a:spLocks noChangeArrowheads="1"/>
          </p:cNvSpPr>
          <p:nvPr/>
        </p:nvSpPr>
        <p:spPr bwMode="auto">
          <a:xfrm>
            <a:off x="-36512" y="764704"/>
            <a:ext cx="9144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Safety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5576" y="1556792"/>
            <a:ext cx="68288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We produce and supply parts to the most demanding</a:t>
            </a:r>
          </a:p>
          <a:p>
            <a:r>
              <a:rPr lang="en-GB" sz="2400" dirty="0">
                <a:solidFill>
                  <a:schemeClr val="tx2"/>
                </a:solidFill>
              </a:rPr>
              <a:t>industries in the world.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5576" y="3445817"/>
            <a:ext cx="560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Quite literally peoples lives depend upon it.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5577" y="2451920"/>
            <a:ext cx="8351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Every time a drug is inhaled , a car has to brake, a plane has to land, it has to work and be safe.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5576" y="4834821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User safety has to be the number 1 priority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5576" y="4103155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Any failure could be catastrophic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1" y="1481042"/>
            <a:ext cx="8855692" cy="569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8A6DC2-A508-4EE1-BB3C-5DBF6F9F9D39}"/>
              </a:ext>
            </a:extLst>
          </p:cNvPr>
          <p:cNvSpPr txBox="1"/>
          <p:nvPr/>
        </p:nvSpPr>
        <p:spPr>
          <a:xfrm>
            <a:off x="755576" y="2360790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1026" name="Picture 2" descr="Image result for plane crash">
            <a:extLst>
              <a:ext uri="{FF2B5EF4-FFF2-40B4-BE49-F238E27FC236}">
                <a16:creationId xmlns:a16="http://schemas.microsoft.com/office/drawing/2014/main" id="{6CD784F7-8B8C-43AB-AA6E-4E5A9AF07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6" y="1340768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2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2"/>
          <p:cNvSpPr>
            <a:spLocks noChangeArrowheads="1"/>
          </p:cNvSpPr>
          <p:nvPr/>
        </p:nvSpPr>
        <p:spPr bwMode="auto">
          <a:xfrm>
            <a:off x="-36512" y="764704"/>
            <a:ext cx="9144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GB" sz="36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3692" y="1805915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Checking parts is often a destructive test and so the actual parts used can not be tested.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1984" y="2564904"/>
            <a:ext cx="7770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Q. </a:t>
            </a:r>
            <a:r>
              <a:rPr lang="en-GB" sz="2400" dirty="0">
                <a:solidFill>
                  <a:schemeClr val="tx2"/>
                </a:solidFill>
              </a:rPr>
              <a:t>How do we make sure that the parts that are not tested will work and are safe?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7784" y="3573016"/>
            <a:ext cx="739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A.</a:t>
            </a:r>
            <a:r>
              <a:rPr lang="en-GB" sz="3200" dirty="0"/>
              <a:t> </a:t>
            </a:r>
            <a:r>
              <a:rPr lang="en-GB" sz="2400" dirty="0">
                <a:solidFill>
                  <a:schemeClr val="tx2"/>
                </a:solidFill>
              </a:rPr>
              <a:t>We validate the process used to produce them </a:t>
            </a:r>
          </a:p>
          <a:p>
            <a:r>
              <a:rPr lang="en-GB" sz="2400" dirty="0">
                <a:solidFill>
                  <a:schemeClr val="tx2"/>
                </a:solidFill>
              </a:rPr>
              <a:t>and make sure that everything thereafter is made in </a:t>
            </a:r>
          </a:p>
          <a:p>
            <a:r>
              <a:rPr lang="en-GB" sz="2400" b="1" dirty="0">
                <a:solidFill>
                  <a:schemeClr val="tx2"/>
                </a:solidFill>
              </a:rPr>
              <a:t>EXACTLY</a:t>
            </a:r>
            <a:r>
              <a:rPr lang="en-GB" sz="2400" dirty="0">
                <a:solidFill>
                  <a:schemeClr val="tx2"/>
                </a:solidFill>
              </a:rPr>
              <a:t> the same way.</a:t>
            </a:r>
          </a:p>
        </p:txBody>
      </p:sp>
    </p:spTree>
    <p:extLst>
      <p:ext uri="{BB962C8B-B14F-4D97-AF65-F5344CB8AC3E}">
        <p14:creationId xmlns:p14="http://schemas.microsoft.com/office/powerpoint/2010/main" val="362710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2"/>
          <p:cNvSpPr>
            <a:spLocks noChangeArrowheads="1"/>
          </p:cNvSpPr>
          <p:nvPr/>
        </p:nvSpPr>
        <p:spPr bwMode="auto">
          <a:xfrm>
            <a:off x="-36512" y="764704"/>
            <a:ext cx="9144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GB" sz="36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4328" y="2564904"/>
            <a:ext cx="739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The principles of the critical sectors seem to agree…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3448" y="1628800"/>
            <a:ext cx="739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Albert Einstein defined insanity as ‘Doing the same thing over and over again and expecting different results’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3448" y="3140968"/>
            <a:ext cx="739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If you process </a:t>
            </a:r>
            <a:r>
              <a:rPr lang="en-GB" sz="2400" b="1" dirty="0">
                <a:solidFill>
                  <a:schemeClr val="tx2"/>
                </a:solidFill>
              </a:rPr>
              <a:t>EXACTLY</a:t>
            </a:r>
            <a:r>
              <a:rPr lang="en-GB" sz="2400" dirty="0">
                <a:solidFill>
                  <a:schemeClr val="tx2"/>
                </a:solidFill>
              </a:rPr>
              <a:t> the same things, in </a:t>
            </a:r>
            <a:r>
              <a:rPr lang="en-GB" sz="2400" b="1" dirty="0">
                <a:solidFill>
                  <a:schemeClr val="tx2"/>
                </a:solidFill>
              </a:rPr>
              <a:t>EXACTLY</a:t>
            </a:r>
            <a:r>
              <a:rPr lang="en-GB" sz="2400" dirty="0">
                <a:solidFill>
                  <a:schemeClr val="tx2"/>
                </a:solidFill>
              </a:rPr>
              <a:t> the same way, over and over again, the output will always be </a:t>
            </a:r>
            <a:r>
              <a:rPr lang="en-GB" sz="2400" b="1" dirty="0">
                <a:solidFill>
                  <a:schemeClr val="tx2"/>
                </a:solidFill>
              </a:rPr>
              <a:t>EXACTLY</a:t>
            </a:r>
            <a:r>
              <a:rPr lang="en-GB" sz="2400" dirty="0">
                <a:solidFill>
                  <a:schemeClr val="tx2"/>
                </a:solidFill>
              </a:rPr>
              <a:t> the same.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8159" y="4365104"/>
            <a:ext cx="76129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This is how company’s in safety critical sectors control their </a:t>
            </a:r>
          </a:p>
          <a:p>
            <a:r>
              <a:rPr lang="en-GB" sz="2400" dirty="0">
                <a:solidFill>
                  <a:schemeClr val="tx2"/>
                </a:solidFill>
              </a:rPr>
              <a:t>development and manufacture processes.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522" y="5157192"/>
            <a:ext cx="66607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They expect and demand that their suppliers apply </a:t>
            </a:r>
          </a:p>
          <a:p>
            <a:r>
              <a:rPr lang="en-GB" sz="2400" dirty="0">
                <a:solidFill>
                  <a:schemeClr val="tx2"/>
                </a:solidFill>
              </a:rPr>
              <a:t>the same philosophy and controls to their products</a:t>
            </a:r>
            <a:r>
              <a:rPr lang="en-GB" sz="32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1522" y="6135687"/>
            <a:ext cx="4011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This is achieved through cGMP</a:t>
            </a:r>
            <a:endParaRPr lang="en-GB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0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2"/>
          <p:cNvSpPr>
            <a:spLocks noChangeArrowheads="1"/>
          </p:cNvSpPr>
          <p:nvPr/>
        </p:nvSpPr>
        <p:spPr bwMode="auto">
          <a:xfrm>
            <a:off x="-36512" y="764704"/>
            <a:ext cx="9144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cGMP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91629" y="1556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tx2"/>
                </a:solidFill>
              </a:rPr>
              <a:t>WHAT IS </a:t>
            </a:r>
            <a:r>
              <a:rPr lang="en-GB" sz="2400" b="1" dirty="0">
                <a:solidFill>
                  <a:schemeClr val="tx2"/>
                </a:solidFill>
              </a:rPr>
              <a:t>cGMP</a:t>
            </a:r>
            <a:r>
              <a:rPr lang="en-GB" sz="2400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12" name="Text Box 129"/>
          <p:cNvSpPr txBox="1">
            <a:spLocks noChangeArrowheads="1"/>
          </p:cNvSpPr>
          <p:nvPr/>
        </p:nvSpPr>
        <p:spPr bwMode="auto">
          <a:xfrm>
            <a:off x="683568" y="2751311"/>
            <a:ext cx="75615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chemeClr val="tx2"/>
                </a:solidFill>
              </a:rPr>
              <a:t>cGMP</a:t>
            </a:r>
            <a:r>
              <a:rPr lang="en-US" sz="2400" b="1" dirty="0">
                <a:solidFill>
                  <a:schemeClr val="tx2"/>
                </a:solidFill>
              </a:rPr>
              <a:t>= </a:t>
            </a:r>
            <a:r>
              <a:rPr lang="en-US" sz="2400" dirty="0">
                <a:solidFill>
                  <a:schemeClr val="tx2"/>
                </a:solidFill>
              </a:rPr>
              <a:t>Current Good Manufacturing Practices</a:t>
            </a:r>
          </a:p>
        </p:txBody>
      </p:sp>
      <p:sp>
        <p:nvSpPr>
          <p:cNvPr id="13" name="Text Box 128"/>
          <p:cNvSpPr txBox="1">
            <a:spLocks noChangeArrowheads="1"/>
          </p:cNvSpPr>
          <p:nvPr/>
        </p:nvSpPr>
        <p:spPr bwMode="auto">
          <a:xfrm>
            <a:off x="702624" y="3501008"/>
            <a:ext cx="803701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tx2"/>
                </a:solidFill>
              </a:rPr>
              <a:t>Best practices used globally in medical manufacturing to ensure product quality…. </a:t>
            </a:r>
          </a:p>
          <a:p>
            <a:pPr eaLnBrk="1" hangingPunct="1"/>
            <a:r>
              <a:rPr lang="en-US" sz="2400" dirty="0">
                <a:solidFill>
                  <a:schemeClr val="tx2"/>
                </a:solidFill>
              </a:rPr>
              <a:t>At this time</a:t>
            </a:r>
          </a:p>
          <a:p>
            <a:pPr eaLnBrk="1" hangingPunct="1"/>
            <a:endParaRPr lang="en-US" sz="2400" b="1" dirty="0"/>
          </a:p>
        </p:txBody>
      </p:sp>
      <p:sp>
        <p:nvSpPr>
          <p:cNvPr id="6" name="Text Box 128">
            <a:extLst>
              <a:ext uri="{FF2B5EF4-FFF2-40B4-BE49-F238E27FC236}">
                <a16:creationId xmlns:a16="http://schemas.microsoft.com/office/drawing/2014/main" id="{D32C9328-D337-4EF9-90CE-3F4E08C2A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4869160"/>
            <a:ext cx="80370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sz="2400" dirty="0" err="1">
                <a:solidFill>
                  <a:schemeClr val="tx2"/>
                </a:solidFill>
              </a:rPr>
              <a:t>GMP</a:t>
            </a:r>
            <a:r>
              <a:rPr lang="en-US" sz="2400" dirty="0">
                <a:solidFill>
                  <a:schemeClr val="tx2"/>
                </a:solidFill>
              </a:rPr>
              <a:t> was developed by the pharmaceutical industry. At AEU we aim to use the principles of </a:t>
            </a:r>
            <a:r>
              <a:rPr lang="en-US" sz="2400" dirty="0" err="1">
                <a:solidFill>
                  <a:schemeClr val="tx2"/>
                </a:solidFill>
              </a:rPr>
              <a:t>GMP</a:t>
            </a:r>
            <a:r>
              <a:rPr lang="en-US" sz="2400" dirty="0">
                <a:solidFill>
                  <a:schemeClr val="tx2"/>
                </a:solidFill>
              </a:rPr>
              <a:t> for everything</a:t>
            </a:r>
          </a:p>
          <a:p>
            <a:pPr eaLnBrk="1" hangingPunct="1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247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2"/>
          <p:cNvSpPr>
            <a:spLocks noChangeArrowheads="1"/>
          </p:cNvSpPr>
          <p:nvPr/>
        </p:nvSpPr>
        <p:spPr bwMode="auto">
          <a:xfrm>
            <a:off x="-36512" y="764704"/>
            <a:ext cx="9144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The validation Process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1080" y="3140968"/>
            <a:ext cx="8229600" cy="60466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2400" dirty="0">
                <a:solidFill>
                  <a:schemeClr val="tx2"/>
                </a:solidFill>
              </a:rPr>
              <a:t>A document called a User Requirement Specification (URS) is developed and approved.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0688" y="4149080"/>
            <a:ext cx="8229600" cy="46166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400" dirty="0">
                <a:solidFill>
                  <a:schemeClr val="tx2"/>
                </a:solidFill>
              </a:rPr>
              <a:t>The URS defines what the customer needs from the process.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20688" y="4878360"/>
            <a:ext cx="8229600" cy="83099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400" dirty="0">
                <a:solidFill>
                  <a:schemeClr val="tx2"/>
                </a:solidFill>
              </a:rPr>
              <a:t>The URS is used as the terms of reference for the whole project. The end result must meet the URS.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2225" y="1772816"/>
            <a:ext cx="8229600" cy="604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400" dirty="0">
                <a:solidFill>
                  <a:schemeClr val="tx2"/>
                </a:solidFill>
              </a:rPr>
              <a:t>DEFINING THE REQUIREMENTS OF THE PROCESS.</a:t>
            </a:r>
          </a:p>
        </p:txBody>
      </p:sp>
    </p:spTree>
    <p:extLst>
      <p:ext uri="{BB962C8B-B14F-4D97-AF65-F5344CB8AC3E}">
        <p14:creationId xmlns:p14="http://schemas.microsoft.com/office/powerpoint/2010/main" val="2527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2"/>
          <p:cNvSpPr>
            <a:spLocks noChangeArrowheads="1"/>
          </p:cNvSpPr>
          <p:nvPr/>
        </p:nvSpPr>
        <p:spPr bwMode="auto">
          <a:xfrm>
            <a:off x="-36512" y="764704"/>
            <a:ext cx="9144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The validation Process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2225" y="1412776"/>
            <a:ext cx="8229600" cy="604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400" dirty="0">
                <a:solidFill>
                  <a:schemeClr val="tx2"/>
                </a:solidFill>
              </a:rPr>
              <a:t>PLANNING THE VALIDATION OF THE PROCESS.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42225" y="2017439"/>
            <a:ext cx="8229600" cy="60466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2400" dirty="0">
                <a:solidFill>
                  <a:schemeClr val="tx2"/>
                </a:solidFill>
              </a:rPr>
              <a:t>A document called a Validation Master Plan (VMP) or Validation Plan (VP), is created and approved .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46856" y="4293096"/>
            <a:ext cx="8229600" cy="83099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400" dirty="0">
                <a:solidFill>
                  <a:schemeClr val="tx2"/>
                </a:solidFill>
              </a:rPr>
              <a:t>They define what testing will be performed during validation to ensure that the requirements of the URS are met.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20688" y="2931063"/>
            <a:ext cx="8229600" cy="604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400" dirty="0">
                <a:solidFill>
                  <a:schemeClr val="tx2"/>
                </a:solidFill>
              </a:rPr>
              <a:t>A Validation Master Plan (VMP) is normally used to plan the validation of a project. A  Validation Plan (VP), is normally used to plan the validation of a specific process.</a:t>
            </a:r>
          </a:p>
        </p:txBody>
      </p:sp>
    </p:spTree>
    <p:extLst>
      <p:ext uri="{BB962C8B-B14F-4D97-AF65-F5344CB8AC3E}">
        <p14:creationId xmlns:p14="http://schemas.microsoft.com/office/powerpoint/2010/main" val="39996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2"/>
          <p:cNvSpPr>
            <a:spLocks noChangeArrowheads="1"/>
          </p:cNvSpPr>
          <p:nvPr/>
        </p:nvSpPr>
        <p:spPr bwMode="auto">
          <a:xfrm>
            <a:off x="-36512" y="764704"/>
            <a:ext cx="9144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The validation Process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2225" y="1456185"/>
            <a:ext cx="8229600" cy="604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400" dirty="0">
                <a:solidFill>
                  <a:schemeClr val="tx2"/>
                </a:solidFill>
              </a:rPr>
              <a:t>THE VALIDATION PROCESS.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60466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2400" dirty="0">
                <a:solidFill>
                  <a:schemeClr val="tx2"/>
                </a:solidFill>
              </a:rPr>
              <a:t>There are four stages of testing that should be considered when creating the plan. These are called Qualification stages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4912569"/>
            <a:ext cx="8229600" cy="604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400" dirty="0">
                <a:solidFill>
                  <a:schemeClr val="tx2"/>
                </a:solidFill>
              </a:rPr>
              <a:t>Not all of the stages may be required to prove all processes.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86600" y="5632649"/>
            <a:ext cx="8229600" cy="604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400" dirty="0">
                <a:solidFill>
                  <a:schemeClr val="tx2"/>
                </a:solidFill>
              </a:rPr>
              <a:t>If you decide not to include all of the stages, you should provide a rationale as to why in the validation plan.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39552" y="3140968"/>
            <a:ext cx="8229600" cy="604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400" dirty="0">
                <a:solidFill>
                  <a:schemeClr val="tx2"/>
                </a:solidFill>
              </a:rPr>
              <a:t>For purchased equipment, off site and onsite testing may be included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56744" y="4048473"/>
            <a:ext cx="8229600" cy="604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400" dirty="0">
                <a:solidFill>
                  <a:schemeClr val="tx2"/>
                </a:solidFill>
              </a:rPr>
              <a:t>For purchased equipment testing at the suppliers site, Factory Acceptance Testing (FAT), is performed</a:t>
            </a:r>
          </a:p>
        </p:txBody>
      </p:sp>
    </p:spTree>
    <p:extLst>
      <p:ext uri="{BB962C8B-B14F-4D97-AF65-F5344CB8AC3E}">
        <p14:creationId xmlns:p14="http://schemas.microsoft.com/office/powerpoint/2010/main" val="428148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build="p"/>
      <p:bldP spid="8" grpId="0"/>
      <p:bldP spid="10" grpId="0"/>
      <p:bldP spid="13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10114</TotalTime>
  <Words>1081</Words>
  <Application>Microsoft Office PowerPoint</Application>
  <PresentationFormat>On-screen Show (4:3)</PresentationFormat>
  <Paragraphs>114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ＭＳ Ｐゴシック</vt:lpstr>
      <vt:lpstr>Arial</vt:lpstr>
      <vt:lpstr>Calibri</vt:lpstr>
      <vt:lpstr>Office Theme</vt:lpstr>
      <vt:lpstr>Supplying the critical industry’s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cGMP is simple</vt:lpstr>
      <vt:lpstr>When we are making, testing, packing what might appear to be insignificant parts, remember…….</vt:lpstr>
      <vt:lpstr>GMP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droberts</dc:creator>
  <cp:lastModifiedBy>Gary Crawley</cp:lastModifiedBy>
  <cp:revision>146</cp:revision>
  <cp:lastPrinted>2015-06-02T10:53:55Z</cp:lastPrinted>
  <dcterms:created xsi:type="dcterms:W3CDTF">2010-03-04T16:14:38Z</dcterms:created>
  <dcterms:modified xsi:type="dcterms:W3CDTF">2018-07-10T14:20:56Z</dcterms:modified>
</cp:coreProperties>
</file>